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7772400" cy="10058400"/>
  <p:notesSz cx="10058400" cy="7772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46" d="100"/>
          <a:sy n="46" d="100"/>
        </p:scale>
        <p:origin x="2056"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124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1E6"/>
        </a:solidFill>
        <a:effectLst/>
      </p:bgPr>
    </p:bg>
    <p:spTree>
      <p:nvGrpSpPr>
        <p:cNvPr id="1" name=""/>
        <p:cNvGrpSpPr/>
        <p:nvPr/>
      </p:nvGrpSpPr>
      <p:grpSpPr>
        <a:xfrm>
          <a:off x="0" y="0"/>
          <a:ext cx="0" cy="0"/>
          <a:chOff x="0" y="0"/>
          <a:chExt cx="0" cy="0"/>
        </a:xfrm>
      </p:grpSpPr>
      <p:sp>
        <p:nvSpPr>
          <p:cNvPr id="2" name="Shape 0"/>
          <p:cNvSpPr/>
          <p:nvPr/>
        </p:nvSpPr>
        <p:spPr>
          <a:xfrm>
            <a:off x="0" y="0"/>
            <a:ext cx="7772400" cy="1481328"/>
          </a:xfrm>
          <a:prstGeom prst="rect">
            <a:avLst/>
          </a:prstGeom>
          <a:solidFill>
            <a:srgbClr val="7B101A"/>
          </a:solidFill>
          <a:ln w="12700">
            <a:solidFill>
              <a:srgbClr val="7B101A"/>
            </a:solidFill>
            <a:prstDash val="solid"/>
          </a:ln>
        </p:spPr>
      </p:sp>
      <p:sp>
        <p:nvSpPr>
          <p:cNvPr id="3" name="Shape 1"/>
          <p:cNvSpPr/>
          <p:nvPr/>
        </p:nvSpPr>
        <p:spPr>
          <a:xfrm>
            <a:off x="0" y="1481328"/>
            <a:ext cx="7772400" cy="50292"/>
          </a:xfrm>
          <a:prstGeom prst="rect">
            <a:avLst/>
          </a:prstGeom>
          <a:solidFill>
            <a:srgbClr val="C5A14A"/>
          </a:solidFill>
          <a:ln w="12700">
            <a:solidFill>
              <a:srgbClr val="C5A14A"/>
            </a:solidFill>
            <a:prstDash val="solid"/>
          </a:ln>
        </p:spPr>
      </p:sp>
      <p:sp>
        <p:nvSpPr>
          <p:cNvPr id="4" name="Shape 2"/>
          <p:cNvSpPr/>
          <p:nvPr/>
        </p:nvSpPr>
        <p:spPr>
          <a:xfrm>
            <a:off x="457200" y="384048"/>
            <a:ext cx="2057400" cy="3090672"/>
          </a:xfrm>
          <a:prstGeom prst="roundRect">
            <a:avLst>
              <a:gd name="adj" fmla="val 2222"/>
            </a:avLst>
          </a:prstGeom>
          <a:solidFill>
            <a:srgbClr val="FFFFFF"/>
          </a:solidFill>
          <a:ln w="15875">
            <a:solidFill>
              <a:srgbClr val="C5A14A"/>
            </a:solidFill>
            <a:prstDash val="solid"/>
          </a:ln>
          <a:effectLst>
            <a:outerShdw blurRad="25400" dist="50800" dir="2700000" algn="bl" rotWithShape="0">
              <a:srgbClr val="000000">
                <a:alpha val="22000"/>
              </a:srgbClr>
            </a:outerShdw>
          </a:effectLst>
        </p:spPr>
      </p:sp>
      <p:pic>
        <p:nvPicPr>
          <p:cNvPr id="5" name="Image 0" descr="/mnt/data/extracted_flyer/page001_img001.png"/>
          <p:cNvPicPr>
            <a:picLocks noChangeAspect="1"/>
          </p:cNvPicPr>
          <p:nvPr/>
        </p:nvPicPr>
        <p:blipFill>
          <a:blip r:embed="rId3"/>
          <a:stretch>
            <a:fillRect/>
          </a:stretch>
        </p:blipFill>
        <p:spPr>
          <a:xfrm>
            <a:off x="525780" y="452628"/>
            <a:ext cx="1920240" cy="2880360"/>
          </a:xfrm>
          <a:prstGeom prst="rect">
            <a:avLst/>
          </a:prstGeom>
        </p:spPr>
      </p:pic>
      <p:sp>
        <p:nvSpPr>
          <p:cNvPr id="6" name="Text 3"/>
          <p:cNvSpPr txBox="1"/>
          <p:nvPr/>
        </p:nvSpPr>
        <p:spPr>
          <a:xfrm>
            <a:off x="2761488" y="310896"/>
            <a:ext cx="4480560" cy="484632"/>
          </a:xfrm>
          <a:prstGeom prst="rect">
            <a:avLst/>
          </a:prstGeom>
          <a:noFill/>
          <a:ln/>
        </p:spPr>
        <p:txBody>
          <a:bodyPr wrap="square" lIns="0" tIns="0" rIns="0" bIns="0" rtlCol="0" anchor="ctr">
            <a:normAutofit/>
          </a:bodyPr>
          <a:lstStyle/>
          <a:p>
            <a:pPr marL="0" indent="0" algn="l">
              <a:lnSpc>
                <a:spcPct val="100000"/>
              </a:lnSpc>
              <a:buNone/>
            </a:pPr>
            <a:r>
              <a:rPr lang="en-US" sz="2550" b="1" dirty="0">
                <a:solidFill>
                  <a:srgbClr val="FFFFFF"/>
                </a:solidFill>
                <a:latin typeface="EB Garamond" pitchFamily="34" charset="0"/>
                <a:ea typeface="EB Garamond" pitchFamily="34" charset="-122"/>
                <a:cs typeface="EB Garamond" pitchFamily="34" charset="-120"/>
              </a:rPr>
              <a:t>ONE HOUR FOR MY PRIEST</a:t>
            </a:r>
            <a:endParaRPr lang="en-US" sz="2550" dirty="0"/>
          </a:p>
        </p:txBody>
      </p:sp>
      <p:sp>
        <p:nvSpPr>
          <p:cNvPr id="7" name="Text 4"/>
          <p:cNvSpPr txBox="1"/>
          <p:nvPr/>
        </p:nvSpPr>
        <p:spPr>
          <a:xfrm>
            <a:off x="2770632" y="804672"/>
            <a:ext cx="4389120" cy="310896"/>
          </a:xfrm>
          <a:prstGeom prst="rect">
            <a:avLst/>
          </a:prstGeom>
          <a:noFill/>
          <a:ln/>
        </p:spPr>
        <p:txBody>
          <a:bodyPr wrap="square" lIns="0" tIns="0" rIns="0" bIns="0" rtlCol="0" anchor="t">
            <a:normAutofit/>
          </a:bodyPr>
          <a:lstStyle/>
          <a:p>
            <a:pPr marL="0" indent="0" algn="l">
              <a:lnSpc>
                <a:spcPct val="100000"/>
              </a:lnSpc>
              <a:buNone/>
            </a:pPr>
            <a:r>
              <a:rPr lang="en-US" sz="1750" i="1" dirty="0">
                <a:solidFill>
                  <a:srgbClr val="EADBB2"/>
                </a:solidFill>
                <a:latin typeface="EB Garamond" pitchFamily="34" charset="0"/>
                <a:ea typeface="EB Garamond" pitchFamily="34" charset="-122"/>
                <a:cs typeface="EB Garamond" pitchFamily="34" charset="-120"/>
              </a:rPr>
              <a:t>A Prayer Companion</a:t>
            </a:r>
            <a:endParaRPr lang="en-US" sz="1750" dirty="0"/>
          </a:p>
        </p:txBody>
      </p:sp>
      <p:sp>
        <p:nvSpPr>
          <p:cNvPr id="8" name="Text 5"/>
          <p:cNvSpPr txBox="1"/>
          <p:nvPr/>
        </p:nvSpPr>
        <p:spPr>
          <a:xfrm>
            <a:off x="2770632" y="1115568"/>
            <a:ext cx="4370832" cy="274320"/>
          </a:xfrm>
          <a:prstGeom prst="rect">
            <a:avLst/>
          </a:prstGeom>
          <a:noFill/>
          <a:ln/>
        </p:spPr>
        <p:txBody>
          <a:bodyPr wrap="square" lIns="0" tIns="0" rIns="0" bIns="0" rtlCol="0" anchor="t">
            <a:normAutofit/>
          </a:bodyPr>
          <a:lstStyle/>
          <a:p>
            <a:pPr marL="0" indent="0" algn="l">
              <a:lnSpc>
                <a:spcPct val="100000"/>
              </a:lnSpc>
              <a:buNone/>
            </a:pPr>
            <a:r>
              <a:rPr lang="en-US" sz="1070" dirty="0">
                <a:solidFill>
                  <a:srgbClr val="FFFFFF"/>
                </a:solidFill>
                <a:latin typeface="Lato" pitchFamily="34" charset="0"/>
                <a:ea typeface="Lato" pitchFamily="34" charset="-122"/>
                <a:cs typeface="Lato" pitchFamily="34" charset="-120"/>
              </a:rPr>
              <a:t>A sacred invitation to bring the soul of one priest before Jesus.</a:t>
            </a:r>
            <a:endParaRPr lang="en-US" sz="1070" dirty="0"/>
          </a:p>
        </p:txBody>
      </p:sp>
      <p:sp>
        <p:nvSpPr>
          <p:cNvPr id="9" name="Text 6"/>
          <p:cNvSpPr txBox="1"/>
          <p:nvPr/>
        </p:nvSpPr>
        <p:spPr>
          <a:xfrm>
            <a:off x="2761488" y="1773936"/>
            <a:ext cx="4526280" cy="347472"/>
          </a:xfrm>
          <a:prstGeom prst="rect">
            <a:avLst/>
          </a:prstGeom>
          <a:noFill/>
          <a:ln/>
        </p:spPr>
        <p:txBody>
          <a:bodyPr wrap="square" lIns="0" tIns="0" rIns="0" bIns="0" rtlCol="0" anchor="t">
            <a:normAutofit/>
          </a:bodyPr>
          <a:lstStyle/>
          <a:p>
            <a:pPr marL="0" indent="0" algn="l">
              <a:lnSpc>
                <a:spcPct val="100000"/>
              </a:lnSpc>
              <a:buNone/>
            </a:pPr>
            <a:r>
              <a:rPr lang="en-US" sz="1550" b="1" dirty="0">
                <a:solidFill>
                  <a:srgbClr val="7B101A"/>
                </a:solidFill>
                <a:latin typeface="Lato" pitchFamily="34" charset="0"/>
                <a:ea typeface="Lato" pitchFamily="34" charset="-122"/>
              </a:rPr>
              <a:t>HELPING CATHOLICS PRAY FOR PRIESTS</a:t>
            </a:r>
            <a:endParaRPr lang="en-US" sz="1550" dirty="0"/>
          </a:p>
        </p:txBody>
      </p:sp>
      <p:sp>
        <p:nvSpPr>
          <p:cNvPr id="10" name="Text 7"/>
          <p:cNvSpPr txBox="1"/>
          <p:nvPr/>
        </p:nvSpPr>
        <p:spPr>
          <a:xfrm>
            <a:off x="2761488" y="2130552"/>
            <a:ext cx="4498848" cy="969264"/>
          </a:xfrm>
          <a:prstGeom prst="rect">
            <a:avLst/>
          </a:prstGeom>
          <a:noFill/>
          <a:ln/>
        </p:spPr>
        <p:txBody>
          <a:bodyPr wrap="square" lIns="0" tIns="0" rIns="0" bIns="0" rtlCol="0" anchor="t">
            <a:normAutofit/>
          </a:bodyPr>
          <a:lstStyle/>
          <a:p>
            <a:pPr>
              <a:lnSpc>
                <a:spcPct val="106000"/>
              </a:lnSpc>
            </a:pPr>
            <a:r>
              <a:rPr lang="en-US" sz="1100" i="1" dirty="0"/>
              <a:t>One Hour for My Priest</a:t>
            </a:r>
            <a:r>
              <a:rPr lang="en-US" sz="1100" dirty="0"/>
              <a:t> is a devotional that helps the lay faithful pray an intentional Holy Hour for one particular priest. Whether used during Eucharistic Adoration or at home, it guides readers in praying for his protection, sanctification, healing, perseverance, and joy.</a:t>
            </a:r>
            <a:endParaRPr lang="en-US" sz="1130" dirty="0"/>
          </a:p>
        </p:txBody>
      </p:sp>
      <p:sp>
        <p:nvSpPr>
          <p:cNvPr id="11" name="Shape 8"/>
          <p:cNvSpPr/>
          <p:nvPr/>
        </p:nvSpPr>
        <p:spPr>
          <a:xfrm>
            <a:off x="2761488" y="3044952"/>
            <a:ext cx="4498848" cy="512064"/>
          </a:xfrm>
          <a:prstGeom prst="roundRect">
            <a:avLst/>
          </a:prstGeom>
          <a:solidFill>
            <a:srgbClr val="F2E8CD"/>
          </a:solidFill>
          <a:ln w="10160">
            <a:solidFill>
              <a:srgbClr val="C5A14A"/>
            </a:solidFill>
            <a:prstDash val="solid"/>
          </a:ln>
        </p:spPr>
      </p:sp>
      <p:sp>
        <p:nvSpPr>
          <p:cNvPr id="12" name="Text 9"/>
          <p:cNvSpPr txBox="1"/>
          <p:nvPr/>
        </p:nvSpPr>
        <p:spPr>
          <a:xfrm>
            <a:off x="2944368" y="3163824"/>
            <a:ext cx="4133088" cy="265176"/>
          </a:xfrm>
          <a:prstGeom prst="rect">
            <a:avLst/>
          </a:prstGeom>
          <a:noFill/>
          <a:ln/>
        </p:spPr>
        <p:txBody>
          <a:bodyPr wrap="square" lIns="0" tIns="0" rIns="0" bIns="0" rtlCol="0" anchor="ctr">
            <a:normAutofit fontScale="47500" lnSpcReduction="20000"/>
          </a:bodyPr>
          <a:lstStyle/>
          <a:p>
            <a:pPr marL="0" indent="0" algn="ctr">
              <a:lnSpc>
                <a:spcPct val="100000"/>
              </a:lnSpc>
              <a:buNone/>
            </a:pPr>
            <a:r>
              <a:rPr lang="en-US" sz="1220" b="1" i="1" dirty="0">
                <a:solidFill>
                  <a:srgbClr val="5B0A11"/>
                </a:solidFill>
                <a:latin typeface="EB Garamond" pitchFamily="34" charset="0"/>
                <a:ea typeface="EB Garamond" pitchFamily="34" charset="-122"/>
                <a:cs typeface="EB Garamond" pitchFamily="34" charset="-120"/>
              </a:rPr>
              <a:t>“</a:t>
            </a:r>
            <a:r>
              <a:rPr lang="en-US" sz="2200" b="1" i="1" dirty="0">
                <a:solidFill>
                  <a:srgbClr val="5B0A11"/>
                </a:solidFill>
                <a:latin typeface="EB Garamond" pitchFamily="34" charset="0"/>
                <a:ea typeface="EB Garamond" pitchFamily="34" charset="-122"/>
                <a:cs typeface="EB Garamond" pitchFamily="34" charset="-120"/>
              </a:rPr>
              <a:t>The priesthood is the love of the heart of Jesus.” </a:t>
            </a:r>
            <a:br>
              <a:rPr lang="en-US" sz="2200" b="1" i="1" dirty="0">
                <a:solidFill>
                  <a:srgbClr val="5B0A11"/>
                </a:solidFill>
                <a:latin typeface="EB Garamond" pitchFamily="34" charset="0"/>
                <a:ea typeface="EB Garamond" pitchFamily="34" charset="-122"/>
                <a:cs typeface="EB Garamond" pitchFamily="34" charset="-120"/>
              </a:rPr>
            </a:br>
            <a:r>
              <a:rPr lang="en-US" sz="2200" b="1" i="1" dirty="0">
                <a:solidFill>
                  <a:srgbClr val="5B0A11"/>
                </a:solidFill>
                <a:latin typeface="EB Garamond" pitchFamily="34" charset="0"/>
                <a:ea typeface="EB Garamond" pitchFamily="34" charset="-122"/>
                <a:cs typeface="EB Garamond" pitchFamily="34" charset="-120"/>
              </a:rPr>
              <a:t> -  St. John Vianney</a:t>
            </a:r>
            <a:endParaRPr lang="en-US" sz="2200" b="1" dirty="0"/>
          </a:p>
        </p:txBody>
      </p:sp>
      <p:sp>
        <p:nvSpPr>
          <p:cNvPr id="13" name="Shape 10"/>
          <p:cNvSpPr/>
          <p:nvPr/>
        </p:nvSpPr>
        <p:spPr>
          <a:xfrm>
            <a:off x="457200" y="3767328"/>
            <a:ext cx="3291840" cy="2331720"/>
          </a:xfrm>
          <a:prstGeom prst="roundRect">
            <a:avLst/>
          </a:prstGeom>
          <a:solidFill>
            <a:srgbClr val="FFFDF8"/>
          </a:solidFill>
          <a:ln w="12700">
            <a:solidFill>
              <a:srgbClr val="C5A14A"/>
            </a:solidFill>
            <a:prstDash val="solid"/>
          </a:ln>
        </p:spPr>
      </p:sp>
      <p:sp>
        <p:nvSpPr>
          <p:cNvPr id="14" name="Shape 11"/>
          <p:cNvSpPr/>
          <p:nvPr/>
        </p:nvSpPr>
        <p:spPr>
          <a:xfrm>
            <a:off x="3913632" y="3767328"/>
            <a:ext cx="3346704" cy="2331720"/>
          </a:xfrm>
          <a:prstGeom prst="roundRect">
            <a:avLst/>
          </a:prstGeom>
          <a:solidFill>
            <a:srgbClr val="FFFDF8"/>
          </a:solidFill>
          <a:ln w="12700">
            <a:solidFill>
              <a:srgbClr val="C5A14A"/>
            </a:solidFill>
            <a:prstDash val="solid"/>
          </a:ln>
        </p:spPr>
      </p:sp>
      <p:sp>
        <p:nvSpPr>
          <p:cNvPr id="15" name="Text 12"/>
          <p:cNvSpPr txBox="1"/>
          <p:nvPr/>
        </p:nvSpPr>
        <p:spPr>
          <a:xfrm>
            <a:off x="704088" y="3986784"/>
            <a:ext cx="2779776" cy="283464"/>
          </a:xfrm>
          <a:prstGeom prst="rect">
            <a:avLst/>
          </a:prstGeom>
          <a:noFill/>
          <a:ln/>
        </p:spPr>
        <p:txBody>
          <a:bodyPr wrap="square" lIns="0" tIns="0" rIns="0" bIns="0" rtlCol="0" anchor="t">
            <a:normAutofit/>
          </a:bodyPr>
          <a:lstStyle/>
          <a:p>
            <a:pPr marL="0" indent="0" algn="l">
              <a:lnSpc>
                <a:spcPct val="100000"/>
              </a:lnSpc>
              <a:buNone/>
            </a:pPr>
            <a:r>
              <a:rPr lang="en-US" sz="1370" b="1" dirty="0">
                <a:solidFill>
                  <a:srgbClr val="7B101A"/>
                </a:solidFill>
                <a:latin typeface="Lato" pitchFamily="34" charset="0"/>
                <a:ea typeface="Lato" pitchFamily="34" charset="-122"/>
                <a:cs typeface="Lato" pitchFamily="34" charset="-120"/>
              </a:rPr>
              <a:t>WHAT THIS BOOK OFFERS</a:t>
            </a:r>
            <a:endParaRPr lang="en-US" sz="1370" dirty="0"/>
          </a:p>
        </p:txBody>
      </p:sp>
      <p:sp>
        <p:nvSpPr>
          <p:cNvPr id="16" name="Shape 13"/>
          <p:cNvSpPr/>
          <p:nvPr/>
        </p:nvSpPr>
        <p:spPr>
          <a:xfrm>
            <a:off x="713232" y="4480560"/>
            <a:ext cx="100584" cy="100584"/>
          </a:xfrm>
          <a:prstGeom prst="ellipse">
            <a:avLst/>
          </a:prstGeom>
          <a:solidFill>
            <a:srgbClr val="C5A14A"/>
          </a:solidFill>
          <a:ln w="12700">
            <a:solidFill>
              <a:srgbClr val="C5A14A"/>
            </a:solidFill>
            <a:prstDash val="solid"/>
          </a:ln>
        </p:spPr>
      </p:sp>
      <p:sp>
        <p:nvSpPr>
          <p:cNvPr id="17" name="Text 14"/>
          <p:cNvSpPr txBox="1"/>
          <p:nvPr/>
        </p:nvSpPr>
        <p:spPr>
          <a:xfrm>
            <a:off x="960120" y="4407408"/>
            <a:ext cx="2542032" cy="384048"/>
          </a:xfrm>
          <a:prstGeom prst="rect">
            <a:avLst/>
          </a:prstGeom>
          <a:noFill/>
          <a:ln/>
        </p:spPr>
        <p:txBody>
          <a:bodyPr wrap="square" lIns="0" tIns="0" rIns="0" bIns="0" rtlCol="0" anchor="ctr">
            <a:normAutofit/>
          </a:bodyPr>
          <a:lstStyle/>
          <a:p>
            <a:pPr marL="0" indent="0" algn="l">
              <a:lnSpc>
                <a:spcPct val="100000"/>
              </a:lnSpc>
              <a:buNone/>
            </a:pPr>
            <a:r>
              <a:rPr lang="en-US" sz="1040" dirty="0">
                <a:solidFill>
                  <a:srgbClr val="2E2A27"/>
                </a:solidFill>
                <a:latin typeface="Lato" pitchFamily="34" charset="0"/>
                <a:ea typeface="Lato" pitchFamily="34" charset="-122"/>
                <a:cs typeface="Lato" pitchFamily="34" charset="-120"/>
              </a:rPr>
              <a:t>A guided Holy Hour focused on one particular priest</a:t>
            </a:r>
            <a:endParaRPr lang="en-US" sz="1065" dirty="0"/>
          </a:p>
        </p:txBody>
      </p:sp>
      <p:sp>
        <p:nvSpPr>
          <p:cNvPr id="18" name="Shape 15"/>
          <p:cNvSpPr/>
          <p:nvPr/>
        </p:nvSpPr>
        <p:spPr>
          <a:xfrm>
            <a:off x="713232" y="4992624"/>
            <a:ext cx="100584" cy="100584"/>
          </a:xfrm>
          <a:prstGeom prst="ellipse">
            <a:avLst/>
          </a:prstGeom>
          <a:solidFill>
            <a:srgbClr val="C5A14A"/>
          </a:solidFill>
          <a:ln w="12700">
            <a:solidFill>
              <a:srgbClr val="C5A14A"/>
            </a:solidFill>
            <a:prstDash val="solid"/>
          </a:ln>
        </p:spPr>
      </p:sp>
      <p:sp>
        <p:nvSpPr>
          <p:cNvPr id="19" name="Text 16"/>
          <p:cNvSpPr txBox="1"/>
          <p:nvPr/>
        </p:nvSpPr>
        <p:spPr>
          <a:xfrm>
            <a:off x="960120" y="4919472"/>
            <a:ext cx="2542032" cy="384048"/>
          </a:xfrm>
          <a:prstGeom prst="rect">
            <a:avLst/>
          </a:prstGeom>
          <a:noFill/>
          <a:ln/>
        </p:spPr>
        <p:txBody>
          <a:bodyPr wrap="square" lIns="0" tIns="0" rIns="0" bIns="0" rtlCol="0" anchor="ctr">
            <a:normAutofit/>
          </a:bodyPr>
          <a:lstStyle/>
          <a:p>
            <a:pPr marL="0" indent="0" algn="l">
              <a:lnSpc>
                <a:spcPct val="100000"/>
              </a:lnSpc>
              <a:buNone/>
            </a:pPr>
            <a:r>
              <a:rPr lang="en-US" sz="1040" dirty="0">
                <a:solidFill>
                  <a:srgbClr val="2E2A27"/>
                </a:solidFill>
                <a:latin typeface="Lato" pitchFamily="34" charset="0"/>
                <a:ea typeface="Lato" pitchFamily="34" charset="-122"/>
                <a:cs typeface="Lato" pitchFamily="34" charset="-120"/>
              </a:rPr>
              <a:t>Scripture-based prayers and meditations for Adoration or prayer at home</a:t>
            </a:r>
            <a:endParaRPr lang="en-US" sz="1065" dirty="0"/>
          </a:p>
        </p:txBody>
      </p:sp>
      <p:sp>
        <p:nvSpPr>
          <p:cNvPr id="20" name="Shape 17"/>
          <p:cNvSpPr/>
          <p:nvPr/>
        </p:nvSpPr>
        <p:spPr>
          <a:xfrm>
            <a:off x="713232" y="5504688"/>
            <a:ext cx="100584" cy="100584"/>
          </a:xfrm>
          <a:prstGeom prst="ellipse">
            <a:avLst/>
          </a:prstGeom>
          <a:solidFill>
            <a:srgbClr val="C5A14A"/>
          </a:solidFill>
          <a:ln w="12700">
            <a:solidFill>
              <a:srgbClr val="C5A14A"/>
            </a:solidFill>
            <a:prstDash val="solid"/>
          </a:ln>
        </p:spPr>
      </p:sp>
      <p:sp>
        <p:nvSpPr>
          <p:cNvPr id="21" name="Text 18"/>
          <p:cNvSpPr txBox="1"/>
          <p:nvPr/>
        </p:nvSpPr>
        <p:spPr>
          <a:xfrm>
            <a:off x="960120" y="5431536"/>
            <a:ext cx="2542032" cy="384048"/>
          </a:xfrm>
          <a:prstGeom prst="rect">
            <a:avLst/>
          </a:prstGeom>
          <a:noFill/>
          <a:ln/>
        </p:spPr>
        <p:txBody>
          <a:bodyPr wrap="square" lIns="0" tIns="0" rIns="0" bIns="0" rtlCol="0" anchor="ctr">
            <a:normAutofit/>
          </a:bodyPr>
          <a:lstStyle/>
          <a:p>
            <a:pPr marL="0" indent="0" algn="l">
              <a:lnSpc>
                <a:spcPct val="100000"/>
              </a:lnSpc>
              <a:buNone/>
            </a:pPr>
            <a:r>
              <a:rPr lang="en-US" sz="1040" dirty="0">
                <a:solidFill>
                  <a:srgbClr val="2E2A27"/>
                </a:solidFill>
                <a:latin typeface="Lato" pitchFamily="34" charset="0"/>
                <a:ea typeface="Lato" pitchFamily="34" charset="-122"/>
                <a:cs typeface="Lato" pitchFamily="34" charset="-120"/>
              </a:rPr>
              <a:t>A meaningful way to spiritually adopt a priest and offer the gift of intercession</a:t>
            </a:r>
            <a:endParaRPr lang="en-US" sz="1065" dirty="0"/>
          </a:p>
        </p:txBody>
      </p:sp>
      <p:sp>
        <p:nvSpPr>
          <p:cNvPr id="22" name="Text 19"/>
          <p:cNvSpPr txBox="1"/>
          <p:nvPr/>
        </p:nvSpPr>
        <p:spPr>
          <a:xfrm>
            <a:off x="4178808" y="3986784"/>
            <a:ext cx="2779776" cy="283464"/>
          </a:xfrm>
          <a:prstGeom prst="rect">
            <a:avLst/>
          </a:prstGeom>
          <a:noFill/>
          <a:ln/>
        </p:spPr>
        <p:txBody>
          <a:bodyPr wrap="square" lIns="0" tIns="0" rIns="0" bIns="0" rtlCol="0" anchor="t">
            <a:normAutofit/>
          </a:bodyPr>
          <a:lstStyle/>
          <a:p>
            <a:pPr marL="0" indent="0" algn="l">
              <a:lnSpc>
                <a:spcPct val="100000"/>
              </a:lnSpc>
              <a:buNone/>
            </a:pPr>
            <a:r>
              <a:rPr lang="en-US" sz="1370" b="1" dirty="0">
                <a:solidFill>
                  <a:srgbClr val="7B101A"/>
                </a:solidFill>
                <a:latin typeface="Lato" pitchFamily="34" charset="0"/>
                <a:ea typeface="Lato" pitchFamily="34" charset="-122"/>
                <a:cs typeface="Lato" pitchFamily="34" charset="-120"/>
              </a:rPr>
              <a:t>RETAIL HIGHLIGHTS</a:t>
            </a:r>
            <a:endParaRPr lang="en-US" sz="1370" dirty="0"/>
          </a:p>
        </p:txBody>
      </p:sp>
      <p:sp>
        <p:nvSpPr>
          <p:cNvPr id="23" name="Shape 20"/>
          <p:cNvSpPr/>
          <p:nvPr/>
        </p:nvSpPr>
        <p:spPr>
          <a:xfrm>
            <a:off x="4187952" y="4416552"/>
            <a:ext cx="749808" cy="749808"/>
          </a:xfrm>
          <a:prstGeom prst="ellipse">
            <a:avLst/>
          </a:prstGeom>
          <a:solidFill>
            <a:srgbClr val="C5A14A"/>
          </a:solidFill>
          <a:ln w="12700">
            <a:solidFill>
              <a:srgbClr val="7B101A"/>
            </a:solidFill>
            <a:prstDash val="solid"/>
          </a:ln>
        </p:spPr>
      </p:sp>
      <p:sp>
        <p:nvSpPr>
          <p:cNvPr id="24" name="Text 21"/>
          <p:cNvSpPr txBox="1"/>
          <p:nvPr/>
        </p:nvSpPr>
        <p:spPr>
          <a:xfrm>
            <a:off x="4251960" y="4562856"/>
            <a:ext cx="621792" cy="402336"/>
          </a:xfrm>
          <a:prstGeom prst="rect">
            <a:avLst/>
          </a:prstGeom>
          <a:noFill/>
          <a:ln/>
        </p:spPr>
        <p:txBody>
          <a:bodyPr wrap="square" lIns="0" tIns="0" rIns="0" bIns="0" rtlCol="0" anchor="ctr">
            <a:normAutofit/>
          </a:bodyPr>
          <a:lstStyle/>
          <a:p>
            <a:pPr marL="0" indent="0" algn="ctr">
              <a:lnSpc>
                <a:spcPct val="100000"/>
              </a:lnSpc>
              <a:buNone/>
            </a:pPr>
            <a:r>
              <a:rPr lang="en-US" sz="900" b="1" dirty="0">
                <a:solidFill>
                  <a:srgbClr val="5B0A11"/>
                </a:solidFill>
                <a:latin typeface="Lato" pitchFamily="34" charset="0"/>
                <a:ea typeface="Lato" pitchFamily="34" charset="-122"/>
                <a:cs typeface="Lato" pitchFamily="34" charset="-120"/>
              </a:rPr>
              <a:t>2025</a:t>
            </a:r>
            <a:endParaRPr lang="en-US" sz="900" dirty="0"/>
          </a:p>
          <a:p>
            <a:pPr marL="0" indent="0" algn="ctr">
              <a:lnSpc>
                <a:spcPct val="100000"/>
              </a:lnSpc>
              <a:buNone/>
            </a:pPr>
            <a:r>
              <a:rPr lang="en-US" sz="900" b="1" dirty="0">
                <a:solidFill>
                  <a:srgbClr val="5B0A11"/>
                </a:solidFill>
                <a:latin typeface="Lato" pitchFamily="34" charset="0"/>
                <a:ea typeface="Lato" pitchFamily="34" charset="-122"/>
                <a:cs typeface="Lato" pitchFamily="34" charset="-120"/>
              </a:rPr>
              <a:t>AWARD</a:t>
            </a:r>
            <a:endParaRPr lang="en-US" sz="900" dirty="0"/>
          </a:p>
        </p:txBody>
      </p:sp>
      <p:sp>
        <p:nvSpPr>
          <p:cNvPr id="25" name="Text 22"/>
          <p:cNvSpPr txBox="1"/>
          <p:nvPr/>
        </p:nvSpPr>
        <p:spPr>
          <a:xfrm>
            <a:off x="5102352" y="4407408"/>
            <a:ext cx="1874520" cy="713232"/>
          </a:xfrm>
          <a:prstGeom prst="rect">
            <a:avLst/>
          </a:prstGeom>
          <a:noFill/>
          <a:ln/>
        </p:spPr>
        <p:txBody>
          <a:bodyPr wrap="square" lIns="0" tIns="0" rIns="0" bIns="0" rtlCol="0" anchor="ctr">
            <a:normAutofit/>
          </a:bodyPr>
          <a:lstStyle/>
          <a:p>
            <a:pPr marL="0" indent="0" algn="l">
              <a:lnSpc>
                <a:spcPct val="100000"/>
              </a:lnSpc>
              <a:buNone/>
            </a:pPr>
            <a:r>
              <a:rPr lang="en-US" sz="975" b="1" dirty="0">
                <a:solidFill>
                  <a:srgbClr val="2E2A27"/>
                </a:solidFill>
                <a:latin typeface="Lato" pitchFamily="34" charset="0"/>
                <a:ea typeface="Lato" pitchFamily="34" charset="-122"/>
                <a:cs typeface="Lato" pitchFamily="34" charset="-120"/>
              </a:rPr>
              <a:t>Second Place - Prayer &amp; Devotional</a:t>
            </a:r>
            <a:endParaRPr lang="en-US" sz="975" dirty="0"/>
          </a:p>
          <a:p>
            <a:pPr marL="0" indent="0" algn="l">
              <a:lnSpc>
                <a:spcPct val="100000"/>
              </a:lnSpc>
              <a:buNone/>
            </a:pPr>
            <a:r>
              <a:rPr lang="en-US" sz="975" b="1" dirty="0">
                <a:solidFill>
                  <a:srgbClr val="2E2A27"/>
                </a:solidFill>
                <a:latin typeface="Lato" pitchFamily="34" charset="0"/>
                <a:ea typeface="Lato" pitchFamily="34" charset="-122"/>
                <a:cs typeface="Lato" pitchFamily="34" charset="-120"/>
              </a:rPr>
              <a:t>2025 Catholic Media Association Book Awards</a:t>
            </a:r>
            <a:endParaRPr lang="en-US" sz="975" dirty="0"/>
          </a:p>
        </p:txBody>
      </p:sp>
      <p:sp>
        <p:nvSpPr>
          <p:cNvPr id="26" name="Shape 23"/>
          <p:cNvSpPr/>
          <p:nvPr/>
        </p:nvSpPr>
        <p:spPr>
          <a:xfrm>
            <a:off x="4187952" y="5285232"/>
            <a:ext cx="2798064" cy="0"/>
          </a:xfrm>
          <a:prstGeom prst="line">
            <a:avLst/>
          </a:prstGeom>
          <a:noFill/>
          <a:ln w="12700">
            <a:solidFill>
              <a:srgbClr val="EADBB2"/>
            </a:solidFill>
            <a:prstDash val="solid"/>
          </a:ln>
        </p:spPr>
      </p:sp>
      <p:sp>
        <p:nvSpPr>
          <p:cNvPr id="27" name="Text 24"/>
          <p:cNvSpPr txBox="1"/>
          <p:nvPr/>
        </p:nvSpPr>
        <p:spPr>
          <a:xfrm>
            <a:off x="4187952" y="5413248"/>
            <a:ext cx="2816352" cy="292608"/>
          </a:xfrm>
          <a:prstGeom prst="rect">
            <a:avLst/>
          </a:prstGeom>
          <a:noFill/>
          <a:ln/>
        </p:spPr>
        <p:txBody>
          <a:bodyPr wrap="square" lIns="0" tIns="0" rIns="0" bIns="0" rtlCol="0" anchor="t">
            <a:normAutofit/>
          </a:bodyPr>
          <a:lstStyle/>
          <a:p>
            <a:pPr marL="0" indent="0" algn="l">
              <a:lnSpc>
                <a:spcPct val="100000"/>
              </a:lnSpc>
              <a:buNone/>
            </a:pPr>
            <a:r>
              <a:rPr lang="en-US" sz="1035" b="1" dirty="0">
                <a:solidFill>
                  <a:srgbClr val="5B0A11"/>
                </a:solidFill>
                <a:latin typeface="Lato" pitchFamily="34" charset="0"/>
                <a:ea typeface="Lato" pitchFamily="34" charset="-122"/>
                <a:cs typeface="Lato" pitchFamily="34" charset="-120"/>
              </a:rPr>
              <a:t>Published in Spain by Editorial Nueva Eva</a:t>
            </a:r>
            <a:endParaRPr lang="en-US" sz="1035" dirty="0"/>
          </a:p>
        </p:txBody>
      </p:sp>
      <p:sp>
        <p:nvSpPr>
          <p:cNvPr id="28" name="Text 25"/>
          <p:cNvSpPr txBox="1"/>
          <p:nvPr/>
        </p:nvSpPr>
        <p:spPr>
          <a:xfrm>
            <a:off x="4187952" y="5715000"/>
            <a:ext cx="2816352" cy="256032"/>
          </a:xfrm>
          <a:prstGeom prst="rect">
            <a:avLst/>
          </a:prstGeom>
          <a:noFill/>
          <a:ln/>
        </p:spPr>
        <p:txBody>
          <a:bodyPr wrap="square" lIns="0" tIns="0" rIns="0" bIns="0" rtlCol="0" anchor="t">
            <a:normAutofit/>
          </a:bodyPr>
          <a:lstStyle/>
          <a:p>
            <a:pPr marL="0" indent="0" algn="l">
              <a:lnSpc>
                <a:spcPct val="100000"/>
              </a:lnSpc>
              <a:buNone/>
            </a:pPr>
            <a:r>
              <a:rPr lang="en-US" sz="1010" dirty="0">
                <a:solidFill>
                  <a:srgbClr val="2E2A27"/>
                </a:solidFill>
                <a:latin typeface="Lato" pitchFamily="34" charset="0"/>
                <a:ea typeface="Lato" pitchFamily="34" charset="-122"/>
                <a:cs typeface="Lato" pitchFamily="34" charset="-120"/>
              </a:rPr>
              <a:t>North American Spanish edition forthcoming</a:t>
            </a:r>
            <a:endParaRPr lang="en-US" sz="1010" dirty="0"/>
          </a:p>
        </p:txBody>
      </p:sp>
      <p:sp>
        <p:nvSpPr>
          <p:cNvPr id="29" name="Shape 26"/>
          <p:cNvSpPr/>
          <p:nvPr/>
        </p:nvSpPr>
        <p:spPr>
          <a:xfrm>
            <a:off x="457200" y="6327648"/>
            <a:ext cx="6803136" cy="841248"/>
          </a:xfrm>
          <a:prstGeom prst="roundRect">
            <a:avLst/>
          </a:prstGeom>
          <a:solidFill>
            <a:srgbClr val="F3E6E3"/>
          </a:solidFill>
          <a:ln w="12700">
            <a:solidFill>
              <a:srgbClr val="7B101A"/>
            </a:solidFill>
            <a:prstDash val="solid"/>
          </a:ln>
        </p:spPr>
      </p:sp>
      <p:sp>
        <p:nvSpPr>
          <p:cNvPr id="30" name="Text 27"/>
          <p:cNvSpPr txBox="1"/>
          <p:nvPr/>
        </p:nvSpPr>
        <p:spPr>
          <a:xfrm>
            <a:off x="722376" y="6528816"/>
            <a:ext cx="2487168" cy="283464"/>
          </a:xfrm>
          <a:prstGeom prst="rect">
            <a:avLst/>
          </a:prstGeom>
          <a:noFill/>
          <a:ln/>
        </p:spPr>
        <p:txBody>
          <a:bodyPr wrap="square" lIns="0" tIns="0" rIns="0" bIns="0" rtlCol="0" anchor="ctr">
            <a:normAutofit fontScale="92500" lnSpcReduction="20000"/>
          </a:bodyPr>
          <a:lstStyle/>
          <a:p>
            <a:pPr marL="0" indent="0" algn="l">
              <a:lnSpc>
                <a:spcPct val="100000"/>
              </a:lnSpc>
              <a:buNone/>
            </a:pPr>
            <a:r>
              <a:rPr lang="en-US" sz="1140" b="1" dirty="0">
                <a:solidFill>
                  <a:srgbClr val="7B101A"/>
                </a:solidFill>
                <a:latin typeface="Lato" pitchFamily="34" charset="0"/>
                <a:ea typeface="Lato" pitchFamily="34" charset="-122"/>
                <a:cs typeface="Lato" pitchFamily="34" charset="-120"/>
              </a:rPr>
              <a:t>A CONCRETE WAY TO PRAY FOR PRIESTS</a:t>
            </a:r>
            <a:endParaRPr lang="en-US" sz="1140" dirty="0"/>
          </a:p>
        </p:txBody>
      </p:sp>
      <p:sp>
        <p:nvSpPr>
          <p:cNvPr id="31" name="Text 28"/>
          <p:cNvSpPr txBox="1"/>
          <p:nvPr/>
        </p:nvSpPr>
        <p:spPr>
          <a:xfrm>
            <a:off x="3355848" y="6437376"/>
            <a:ext cx="3584448" cy="548640"/>
          </a:xfrm>
          <a:prstGeom prst="rect">
            <a:avLst/>
          </a:prstGeom>
          <a:noFill/>
          <a:ln/>
        </p:spPr>
        <p:txBody>
          <a:bodyPr wrap="square" lIns="0" tIns="0" rIns="0" bIns="0" rtlCol="0" anchor="ctr">
            <a:normAutofit/>
          </a:bodyPr>
          <a:lstStyle/>
          <a:p>
            <a:pPr marL="0" indent="0" algn="l">
              <a:lnSpc>
                <a:spcPct val="100000"/>
              </a:lnSpc>
              <a:buNone/>
            </a:pPr>
            <a:r>
              <a:rPr lang="en-US" sz="1000" dirty="0">
                <a:solidFill>
                  <a:srgbClr val="2E2A27"/>
                </a:solidFill>
                <a:latin typeface="Lato" pitchFamily="34" charset="0"/>
                <a:ea typeface="Lato" pitchFamily="34" charset="-122"/>
                <a:cs typeface="Lato" pitchFamily="34" charset="-120"/>
              </a:rPr>
              <a:t>In a time when priests face exhaustion, isolation, and spiritual attack, the faithful can respond by bringing each priest, soul by soul, before Jesus in the Eucharist.</a:t>
            </a:r>
            <a:endParaRPr lang="en-US" sz="1000" dirty="0"/>
          </a:p>
        </p:txBody>
      </p:sp>
      <p:sp>
        <p:nvSpPr>
          <p:cNvPr id="32" name="Shape 29"/>
          <p:cNvSpPr/>
          <p:nvPr/>
        </p:nvSpPr>
        <p:spPr>
          <a:xfrm>
            <a:off x="457200" y="7388352"/>
            <a:ext cx="6803136" cy="1527048"/>
          </a:xfrm>
          <a:prstGeom prst="roundRect">
            <a:avLst/>
          </a:prstGeom>
          <a:solidFill>
            <a:srgbClr val="FFFDF8"/>
          </a:solidFill>
          <a:ln w="13970">
            <a:solidFill>
              <a:srgbClr val="C5A14A"/>
            </a:solidFill>
            <a:prstDash val="solid"/>
          </a:ln>
        </p:spPr>
      </p:sp>
      <p:sp>
        <p:nvSpPr>
          <p:cNvPr id="33" name="Text 30"/>
          <p:cNvSpPr txBox="1"/>
          <p:nvPr/>
        </p:nvSpPr>
        <p:spPr>
          <a:xfrm>
            <a:off x="713232" y="7607808"/>
            <a:ext cx="2331720" cy="283464"/>
          </a:xfrm>
          <a:prstGeom prst="rect">
            <a:avLst/>
          </a:prstGeom>
          <a:noFill/>
          <a:ln/>
        </p:spPr>
        <p:txBody>
          <a:bodyPr wrap="square" lIns="0" tIns="0" rIns="0" bIns="0" rtlCol="0" anchor="t">
            <a:normAutofit/>
          </a:bodyPr>
          <a:lstStyle/>
          <a:p>
            <a:pPr marL="0" indent="0" algn="l">
              <a:lnSpc>
                <a:spcPct val="100000"/>
              </a:lnSpc>
              <a:buNone/>
            </a:pPr>
            <a:r>
              <a:rPr lang="en-US" sz="1340" b="1" dirty="0">
                <a:solidFill>
                  <a:srgbClr val="7B101A"/>
                </a:solidFill>
                <a:latin typeface="Lato" pitchFamily="34" charset="0"/>
                <a:ea typeface="Lato" pitchFamily="34" charset="-122"/>
                <a:cs typeface="Lato" pitchFamily="34" charset="-120"/>
              </a:rPr>
              <a:t>BOOK INFORMATION</a:t>
            </a:r>
            <a:endParaRPr lang="en-US" sz="1340" dirty="0"/>
          </a:p>
        </p:txBody>
      </p:sp>
      <p:sp>
        <p:nvSpPr>
          <p:cNvPr id="34" name="Text 31"/>
          <p:cNvSpPr txBox="1"/>
          <p:nvPr/>
        </p:nvSpPr>
        <p:spPr>
          <a:xfrm>
            <a:off x="722376" y="8028432"/>
            <a:ext cx="621792" cy="219456"/>
          </a:xfrm>
          <a:prstGeom prst="rect">
            <a:avLst/>
          </a:prstGeom>
          <a:noFill/>
          <a:ln/>
        </p:spPr>
        <p:txBody>
          <a:bodyPr wrap="square" lIns="0" tIns="0" rIns="0" bIns="0" rtlCol="0" anchor="t">
            <a:normAutofit/>
          </a:bodyPr>
          <a:lstStyle/>
          <a:p>
            <a:pPr marL="0" indent="0" algn="l">
              <a:lnSpc>
                <a:spcPct val="100000"/>
              </a:lnSpc>
              <a:buNone/>
            </a:pPr>
            <a:r>
              <a:rPr lang="en-US" sz="940" b="1" dirty="0">
                <a:solidFill>
                  <a:srgbClr val="6B625B"/>
                </a:solidFill>
                <a:latin typeface="Lato" pitchFamily="34" charset="0"/>
                <a:ea typeface="Lato" pitchFamily="34" charset="-122"/>
                <a:cs typeface="Lato" pitchFamily="34" charset="-120"/>
              </a:rPr>
              <a:t>Author</a:t>
            </a:r>
            <a:endParaRPr lang="en-US" sz="940" dirty="0"/>
          </a:p>
        </p:txBody>
      </p:sp>
      <p:sp>
        <p:nvSpPr>
          <p:cNvPr id="35" name="Text 32"/>
          <p:cNvSpPr txBox="1"/>
          <p:nvPr/>
        </p:nvSpPr>
        <p:spPr>
          <a:xfrm>
            <a:off x="1353312" y="8010144"/>
            <a:ext cx="1463040" cy="246888"/>
          </a:xfrm>
          <a:prstGeom prst="rect">
            <a:avLst/>
          </a:prstGeom>
          <a:noFill/>
          <a:ln/>
        </p:spPr>
        <p:txBody>
          <a:bodyPr wrap="square" lIns="0" tIns="0" rIns="0" bIns="0" rtlCol="0" anchor="t">
            <a:normAutofit/>
          </a:bodyPr>
          <a:lstStyle/>
          <a:p>
            <a:pPr marL="0" indent="0" algn="l">
              <a:lnSpc>
                <a:spcPct val="100000"/>
              </a:lnSpc>
              <a:buNone/>
            </a:pPr>
            <a:r>
              <a:rPr lang="en-US" sz="1050" b="1" dirty="0">
                <a:solidFill>
                  <a:srgbClr val="2E2A27"/>
                </a:solidFill>
                <a:latin typeface="Lato" pitchFamily="34" charset="0"/>
                <a:ea typeface="Lato" pitchFamily="34" charset="-122"/>
                <a:cs typeface="Lato" pitchFamily="34" charset="-120"/>
              </a:rPr>
              <a:t>Tina Jost</a:t>
            </a:r>
            <a:endParaRPr lang="en-US" sz="1050" dirty="0"/>
          </a:p>
        </p:txBody>
      </p:sp>
      <p:sp>
        <p:nvSpPr>
          <p:cNvPr id="36" name="Text 33"/>
          <p:cNvSpPr txBox="1"/>
          <p:nvPr/>
        </p:nvSpPr>
        <p:spPr>
          <a:xfrm>
            <a:off x="722376" y="8330184"/>
            <a:ext cx="621792" cy="219456"/>
          </a:xfrm>
          <a:prstGeom prst="rect">
            <a:avLst/>
          </a:prstGeom>
          <a:noFill/>
          <a:ln/>
        </p:spPr>
        <p:txBody>
          <a:bodyPr wrap="square" lIns="0" tIns="0" rIns="0" bIns="0" rtlCol="0" anchor="t">
            <a:normAutofit/>
          </a:bodyPr>
          <a:lstStyle/>
          <a:p>
            <a:pPr marL="0" indent="0" algn="l">
              <a:lnSpc>
                <a:spcPct val="100000"/>
              </a:lnSpc>
              <a:buNone/>
            </a:pPr>
            <a:r>
              <a:rPr lang="en-US" sz="940" b="1" dirty="0">
                <a:solidFill>
                  <a:srgbClr val="6B625B"/>
                </a:solidFill>
                <a:latin typeface="Lato" pitchFamily="34" charset="0"/>
                <a:ea typeface="Lato" pitchFamily="34" charset="-122"/>
                <a:cs typeface="Lato" pitchFamily="34" charset="-120"/>
              </a:rPr>
              <a:t>Publisher</a:t>
            </a:r>
            <a:endParaRPr lang="en-US" sz="940" dirty="0"/>
          </a:p>
        </p:txBody>
      </p:sp>
      <p:sp>
        <p:nvSpPr>
          <p:cNvPr id="37" name="Text 34"/>
          <p:cNvSpPr txBox="1"/>
          <p:nvPr/>
        </p:nvSpPr>
        <p:spPr>
          <a:xfrm>
            <a:off x="1353312" y="8311896"/>
            <a:ext cx="1508760" cy="246888"/>
          </a:xfrm>
          <a:prstGeom prst="rect">
            <a:avLst/>
          </a:prstGeom>
          <a:noFill/>
          <a:ln/>
        </p:spPr>
        <p:txBody>
          <a:bodyPr wrap="square" lIns="0" tIns="0" rIns="0" bIns="0" rtlCol="0" anchor="t">
            <a:normAutofit/>
          </a:bodyPr>
          <a:lstStyle/>
          <a:p>
            <a:pPr marL="0" indent="0" algn="l">
              <a:lnSpc>
                <a:spcPct val="100000"/>
              </a:lnSpc>
              <a:buNone/>
            </a:pPr>
            <a:r>
              <a:rPr lang="en-US" sz="1050" dirty="0">
                <a:solidFill>
                  <a:srgbClr val="2E2A27"/>
                </a:solidFill>
                <a:latin typeface="Lato" pitchFamily="34" charset="0"/>
                <a:ea typeface="Lato" pitchFamily="34" charset="-122"/>
                <a:cs typeface="Lato" pitchFamily="34" charset="-120"/>
              </a:rPr>
              <a:t>Our Sunday Visitor</a:t>
            </a:r>
            <a:endParaRPr lang="en-US" sz="1050" dirty="0"/>
          </a:p>
        </p:txBody>
      </p:sp>
      <p:sp>
        <p:nvSpPr>
          <p:cNvPr id="38" name="Text 35"/>
          <p:cNvSpPr txBox="1"/>
          <p:nvPr/>
        </p:nvSpPr>
        <p:spPr>
          <a:xfrm>
            <a:off x="2852928" y="8028432"/>
            <a:ext cx="393192" cy="219456"/>
          </a:xfrm>
          <a:prstGeom prst="rect">
            <a:avLst/>
          </a:prstGeom>
          <a:noFill/>
          <a:ln/>
        </p:spPr>
        <p:txBody>
          <a:bodyPr wrap="square" lIns="0" tIns="0" rIns="0" bIns="0" rtlCol="0" anchor="t">
            <a:normAutofit/>
          </a:bodyPr>
          <a:lstStyle/>
          <a:p>
            <a:pPr marL="0" indent="0" algn="l">
              <a:lnSpc>
                <a:spcPct val="100000"/>
              </a:lnSpc>
              <a:buNone/>
            </a:pPr>
            <a:r>
              <a:rPr lang="en-US" sz="940" b="1" dirty="0">
                <a:solidFill>
                  <a:srgbClr val="6B625B"/>
                </a:solidFill>
                <a:latin typeface="Lato" pitchFamily="34" charset="0"/>
                <a:ea typeface="Lato" pitchFamily="34" charset="-122"/>
                <a:cs typeface="Lato" pitchFamily="34" charset="-120"/>
              </a:rPr>
              <a:t>ISBN</a:t>
            </a:r>
            <a:endParaRPr lang="en-US" sz="940" dirty="0"/>
          </a:p>
        </p:txBody>
      </p:sp>
      <p:sp>
        <p:nvSpPr>
          <p:cNvPr id="39" name="Text 36"/>
          <p:cNvSpPr txBox="1"/>
          <p:nvPr/>
        </p:nvSpPr>
        <p:spPr>
          <a:xfrm>
            <a:off x="3255264" y="8010144"/>
            <a:ext cx="1527048" cy="246888"/>
          </a:xfrm>
          <a:prstGeom prst="rect">
            <a:avLst/>
          </a:prstGeom>
          <a:noFill/>
          <a:ln/>
        </p:spPr>
        <p:txBody>
          <a:bodyPr wrap="square" lIns="0" tIns="0" rIns="0" bIns="0" rtlCol="0" anchor="t">
            <a:normAutofit/>
          </a:bodyPr>
          <a:lstStyle/>
          <a:p>
            <a:pPr marL="0" indent="0" algn="l">
              <a:lnSpc>
                <a:spcPct val="100000"/>
              </a:lnSpc>
              <a:buNone/>
            </a:pPr>
            <a:r>
              <a:rPr lang="en-US" sz="1020" dirty="0">
                <a:solidFill>
                  <a:srgbClr val="2E2A27"/>
                </a:solidFill>
                <a:latin typeface="Lato" pitchFamily="34" charset="0"/>
                <a:ea typeface="Lato" pitchFamily="34" charset="-122"/>
                <a:cs typeface="Lato" pitchFamily="34" charset="-120"/>
              </a:rPr>
              <a:t>978-1-63966-214-2</a:t>
            </a:r>
            <a:endParaRPr lang="en-US" sz="1020" dirty="0"/>
          </a:p>
        </p:txBody>
      </p:sp>
      <p:sp>
        <p:nvSpPr>
          <p:cNvPr id="40" name="Text 37"/>
          <p:cNvSpPr txBox="1"/>
          <p:nvPr/>
        </p:nvSpPr>
        <p:spPr>
          <a:xfrm>
            <a:off x="2852928" y="8330184"/>
            <a:ext cx="585216" cy="219456"/>
          </a:xfrm>
          <a:prstGeom prst="rect">
            <a:avLst/>
          </a:prstGeom>
          <a:noFill/>
          <a:ln/>
        </p:spPr>
        <p:txBody>
          <a:bodyPr wrap="square" lIns="0" tIns="0" rIns="0" bIns="0" rtlCol="0" anchor="t">
            <a:normAutofit/>
          </a:bodyPr>
          <a:lstStyle/>
          <a:p>
            <a:pPr marL="0" indent="0" algn="l">
              <a:lnSpc>
                <a:spcPct val="100000"/>
              </a:lnSpc>
              <a:buNone/>
            </a:pPr>
            <a:r>
              <a:rPr lang="en-US" sz="940" b="1" dirty="0">
                <a:solidFill>
                  <a:srgbClr val="6B625B"/>
                </a:solidFill>
                <a:latin typeface="Lato" pitchFamily="34" charset="0"/>
                <a:ea typeface="Lato" pitchFamily="34" charset="-122"/>
                <a:cs typeface="Lato" pitchFamily="34" charset="-120"/>
              </a:rPr>
              <a:t>OSV item</a:t>
            </a:r>
            <a:endParaRPr lang="en-US" sz="940" dirty="0"/>
          </a:p>
        </p:txBody>
      </p:sp>
      <p:sp>
        <p:nvSpPr>
          <p:cNvPr id="41" name="Text 38"/>
          <p:cNvSpPr txBox="1"/>
          <p:nvPr/>
        </p:nvSpPr>
        <p:spPr>
          <a:xfrm>
            <a:off x="3456432" y="8311896"/>
            <a:ext cx="694944" cy="246888"/>
          </a:xfrm>
          <a:prstGeom prst="rect">
            <a:avLst/>
          </a:prstGeom>
          <a:noFill/>
          <a:ln/>
        </p:spPr>
        <p:txBody>
          <a:bodyPr wrap="square" lIns="0" tIns="0" rIns="0" bIns="0" rtlCol="0" anchor="t">
            <a:normAutofit/>
          </a:bodyPr>
          <a:lstStyle/>
          <a:p>
            <a:pPr marL="0" indent="0" algn="l">
              <a:lnSpc>
                <a:spcPct val="100000"/>
              </a:lnSpc>
              <a:buNone/>
            </a:pPr>
            <a:r>
              <a:rPr lang="en-US" sz="1050" dirty="0">
                <a:solidFill>
                  <a:srgbClr val="2E2A27"/>
                </a:solidFill>
                <a:latin typeface="Lato" pitchFamily="34" charset="0"/>
                <a:ea typeface="Lato" pitchFamily="34" charset="-122"/>
                <a:cs typeface="Lato" pitchFamily="34" charset="-120"/>
              </a:rPr>
              <a:t>T2903</a:t>
            </a:r>
            <a:endParaRPr lang="en-US" sz="1050" dirty="0"/>
          </a:p>
        </p:txBody>
      </p:sp>
      <p:sp>
        <p:nvSpPr>
          <p:cNvPr id="42" name="Text 39"/>
          <p:cNvSpPr txBox="1"/>
          <p:nvPr/>
        </p:nvSpPr>
        <p:spPr>
          <a:xfrm>
            <a:off x="4151376" y="8330184"/>
            <a:ext cx="576072" cy="219456"/>
          </a:xfrm>
          <a:prstGeom prst="rect">
            <a:avLst/>
          </a:prstGeom>
          <a:noFill/>
          <a:ln/>
        </p:spPr>
        <p:txBody>
          <a:bodyPr wrap="square" lIns="0" tIns="0" rIns="0" bIns="0" rtlCol="0" anchor="t">
            <a:normAutofit/>
          </a:bodyPr>
          <a:lstStyle/>
          <a:p>
            <a:pPr marL="0" indent="0" algn="l">
              <a:lnSpc>
                <a:spcPct val="100000"/>
              </a:lnSpc>
              <a:buNone/>
            </a:pPr>
            <a:r>
              <a:rPr lang="en-US" sz="940" b="1" dirty="0">
                <a:solidFill>
                  <a:srgbClr val="6B625B"/>
                </a:solidFill>
                <a:latin typeface="Lato" pitchFamily="34" charset="0"/>
                <a:ea typeface="Lato" pitchFamily="34" charset="-122"/>
                <a:cs typeface="Lato" pitchFamily="34" charset="-120"/>
              </a:rPr>
              <a:t>List price</a:t>
            </a:r>
            <a:endParaRPr lang="en-US" sz="940" dirty="0"/>
          </a:p>
        </p:txBody>
      </p:sp>
      <p:sp>
        <p:nvSpPr>
          <p:cNvPr id="43" name="Text 40"/>
          <p:cNvSpPr txBox="1"/>
          <p:nvPr/>
        </p:nvSpPr>
        <p:spPr>
          <a:xfrm>
            <a:off x="4736592" y="8311896"/>
            <a:ext cx="603504" cy="246888"/>
          </a:xfrm>
          <a:prstGeom prst="rect">
            <a:avLst/>
          </a:prstGeom>
          <a:noFill/>
          <a:ln/>
        </p:spPr>
        <p:txBody>
          <a:bodyPr wrap="square" lIns="0" tIns="0" rIns="0" bIns="0" rtlCol="0" anchor="t">
            <a:normAutofit/>
          </a:bodyPr>
          <a:lstStyle/>
          <a:p>
            <a:pPr marL="0" indent="0" algn="l">
              <a:lnSpc>
                <a:spcPct val="100000"/>
              </a:lnSpc>
              <a:buNone/>
            </a:pPr>
            <a:r>
              <a:rPr lang="en-US" sz="1050" dirty="0">
                <a:solidFill>
                  <a:srgbClr val="2E2A27"/>
                </a:solidFill>
                <a:latin typeface="Lato" pitchFamily="34" charset="0"/>
                <a:ea typeface="Lato" pitchFamily="34" charset="-122"/>
                <a:cs typeface="Lato" pitchFamily="34" charset="-120"/>
              </a:rPr>
              <a:t>$12.95</a:t>
            </a:r>
            <a:endParaRPr lang="en-US" sz="1050" dirty="0"/>
          </a:p>
        </p:txBody>
      </p:sp>
      <p:pic>
        <p:nvPicPr>
          <p:cNvPr id="44" name="Image 1" descr="/mnt/data/osv_book_qr.png"/>
          <p:cNvPicPr>
            <a:picLocks noChangeAspect="1"/>
          </p:cNvPicPr>
          <p:nvPr/>
        </p:nvPicPr>
        <p:blipFill>
          <a:blip r:embed="rId4"/>
          <a:stretch>
            <a:fillRect/>
          </a:stretch>
        </p:blipFill>
        <p:spPr>
          <a:xfrm>
            <a:off x="6144768" y="7653528"/>
            <a:ext cx="795528" cy="795528"/>
          </a:xfrm>
          <a:prstGeom prst="rect">
            <a:avLst/>
          </a:prstGeom>
        </p:spPr>
      </p:pic>
      <p:sp>
        <p:nvSpPr>
          <p:cNvPr id="45" name="Text 41"/>
          <p:cNvSpPr txBox="1"/>
          <p:nvPr/>
        </p:nvSpPr>
        <p:spPr>
          <a:xfrm>
            <a:off x="5824728" y="8467344"/>
            <a:ext cx="1426464" cy="201168"/>
          </a:xfrm>
          <a:prstGeom prst="rect">
            <a:avLst/>
          </a:prstGeom>
          <a:noFill/>
          <a:ln/>
        </p:spPr>
        <p:txBody>
          <a:bodyPr wrap="square" lIns="0" tIns="0" rIns="0" bIns="0" rtlCol="0" anchor="t">
            <a:normAutofit/>
          </a:bodyPr>
          <a:lstStyle/>
          <a:p>
            <a:pPr marL="0" indent="0" algn="ctr">
              <a:lnSpc>
                <a:spcPct val="100000"/>
              </a:lnSpc>
              <a:buNone/>
            </a:pPr>
            <a:r>
              <a:rPr lang="en-US" sz="870" b="1" dirty="0">
                <a:solidFill>
                  <a:srgbClr val="7B101A"/>
                </a:solidFill>
                <a:latin typeface="Lato" pitchFamily="34" charset="0"/>
                <a:ea typeface="Lato" pitchFamily="34" charset="-122"/>
                <a:cs typeface="Lato" pitchFamily="34" charset="-120"/>
              </a:rPr>
              <a:t>View book details</a:t>
            </a:r>
            <a:endParaRPr lang="en-US" sz="870" dirty="0"/>
          </a:p>
        </p:txBody>
      </p:sp>
      <p:sp>
        <p:nvSpPr>
          <p:cNvPr id="46" name="Text 42"/>
          <p:cNvSpPr txBox="1"/>
          <p:nvPr/>
        </p:nvSpPr>
        <p:spPr>
          <a:xfrm>
            <a:off x="722376" y="8677656"/>
            <a:ext cx="5074920" cy="182880"/>
          </a:xfrm>
          <a:prstGeom prst="rect">
            <a:avLst/>
          </a:prstGeom>
          <a:noFill/>
          <a:ln/>
        </p:spPr>
        <p:txBody>
          <a:bodyPr wrap="square" lIns="0" tIns="0" rIns="0" bIns="0" rtlCol="0" anchor="t">
            <a:normAutofit/>
          </a:bodyPr>
          <a:lstStyle/>
          <a:p>
            <a:pPr marL="0" indent="0" algn="l">
              <a:lnSpc>
                <a:spcPct val="100000"/>
              </a:lnSpc>
              <a:buNone/>
            </a:pPr>
            <a:r>
              <a:rPr lang="en-US" sz="970" i="1" dirty="0">
                <a:solidFill>
                  <a:srgbClr val="5B0A11"/>
                </a:solidFill>
                <a:latin typeface="Lato" pitchFamily="34" charset="0"/>
                <a:ea typeface="Lato" pitchFamily="34" charset="-122"/>
                <a:cs typeface="Lato" pitchFamily="34" charset="-120"/>
              </a:rPr>
              <a:t>Available through OSV and standard wholesale channels</a:t>
            </a:r>
            <a:endParaRPr lang="en-US" sz="970" dirty="0"/>
          </a:p>
        </p:txBody>
      </p:sp>
      <p:sp>
        <p:nvSpPr>
          <p:cNvPr id="47" name="Shape 43"/>
          <p:cNvSpPr/>
          <p:nvPr/>
        </p:nvSpPr>
        <p:spPr>
          <a:xfrm>
            <a:off x="0" y="9125712"/>
            <a:ext cx="7772400" cy="932688"/>
          </a:xfrm>
          <a:prstGeom prst="rect">
            <a:avLst/>
          </a:prstGeom>
          <a:solidFill>
            <a:srgbClr val="7B101A"/>
          </a:solidFill>
          <a:ln w="12700">
            <a:solidFill>
              <a:srgbClr val="7B101A"/>
            </a:solidFill>
            <a:prstDash val="solid"/>
          </a:ln>
        </p:spPr>
      </p:sp>
      <p:sp>
        <p:nvSpPr>
          <p:cNvPr id="48" name="Text 44"/>
          <p:cNvSpPr txBox="1"/>
          <p:nvPr/>
        </p:nvSpPr>
        <p:spPr>
          <a:xfrm>
            <a:off x="594360" y="9290304"/>
            <a:ext cx="6583680" cy="274320"/>
          </a:xfrm>
          <a:prstGeom prst="rect">
            <a:avLst/>
          </a:prstGeom>
          <a:noFill/>
          <a:ln/>
        </p:spPr>
        <p:txBody>
          <a:bodyPr wrap="square" lIns="0" tIns="0" rIns="0" bIns="0" rtlCol="0" anchor="t">
            <a:normAutofit/>
          </a:bodyPr>
          <a:lstStyle/>
          <a:p>
            <a:pPr marL="0" indent="0" algn="ctr">
              <a:lnSpc>
                <a:spcPct val="100000"/>
              </a:lnSpc>
              <a:buNone/>
            </a:pPr>
            <a:r>
              <a:rPr lang="en-US" sz="1600" b="1" i="1" dirty="0">
                <a:solidFill>
                  <a:srgbClr val="EADBB2"/>
                </a:solidFill>
                <a:latin typeface="EB Garamond" pitchFamily="34" charset="0"/>
                <a:ea typeface="EB Garamond" pitchFamily="34" charset="-122"/>
                <a:cs typeface="EB Garamond" pitchFamily="34" charset="-120"/>
              </a:rPr>
              <a:t>One soul. One priest. One hour before the Heart of Jesus.</a:t>
            </a:r>
            <a:endParaRPr lang="en-US" sz="1600" dirty="0"/>
          </a:p>
        </p:txBody>
      </p:sp>
      <p:sp>
        <p:nvSpPr>
          <p:cNvPr id="49" name="Text 45"/>
          <p:cNvSpPr txBox="1"/>
          <p:nvPr/>
        </p:nvSpPr>
        <p:spPr>
          <a:xfrm>
            <a:off x="713232" y="9674352"/>
            <a:ext cx="6355080" cy="201168"/>
          </a:xfrm>
          <a:prstGeom prst="rect">
            <a:avLst/>
          </a:prstGeom>
          <a:noFill/>
          <a:ln/>
        </p:spPr>
        <p:txBody>
          <a:bodyPr wrap="square" lIns="0" tIns="0" rIns="0" bIns="0" rtlCol="0" anchor="t">
            <a:normAutofit/>
          </a:bodyPr>
          <a:lstStyle/>
          <a:p>
            <a:pPr marL="0" indent="0" algn="ctr">
              <a:lnSpc>
                <a:spcPct val="100000"/>
              </a:lnSpc>
              <a:buNone/>
            </a:pPr>
            <a:r>
              <a:rPr lang="en-US" sz="950" dirty="0">
                <a:solidFill>
                  <a:srgbClr val="FFFFFF"/>
                </a:solidFill>
                <a:latin typeface="Lato" pitchFamily="34" charset="0"/>
                <a:ea typeface="Lato" pitchFamily="34" charset="-122"/>
                <a:cs typeface="Lato" pitchFamily="34" charset="-120"/>
              </a:rPr>
              <a:t>For review copies or additional information:  Tina Jost  |  tinamjost@gmail.com</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EB Garamond"/>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Lato"/>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22942</TotalTime>
  <Words>258</Words>
  <Application>Microsoft Office PowerPoint</Application>
  <PresentationFormat>Custom</PresentationFormat>
  <Paragraphs>35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EB Garamond</vt:lpstr>
      <vt:lpstr>Lato</vt:lpstr>
      <vt:lpstr>Office Theme</vt:lpstr>
      <vt:lpstr>PowerPoint Presentation</vt:lpstr>
    </vt:vector>
  </TitlesOfParts>
  <Company>Our Sunday Visitor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 Hour for My Priest - Retail Flyer</dc:title>
  <dc:subject>Retail flyer for One Hour for My Priest</dc:subject>
  <dc:creator>Tina Jost</dc:creator>
  <cp:lastModifiedBy>Tina</cp:lastModifiedBy>
  <cp:revision>8</cp:revision>
  <dcterms:created xsi:type="dcterms:W3CDTF">2026-07-23T18:09:31Z</dcterms:created>
  <dcterms:modified xsi:type="dcterms:W3CDTF">2026-08-10T19:45:08Z</dcterms:modified>
</cp:coreProperties>
</file>